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301" r:id="rId6"/>
    <p:sldId id="272" r:id="rId7"/>
    <p:sldId id="302" r:id="rId8"/>
    <p:sldId id="277" r:id="rId9"/>
    <p:sldId id="303" r:id="rId10"/>
    <p:sldId id="304" r:id="rId11"/>
    <p:sldId id="305" r:id="rId12"/>
    <p:sldId id="306" r:id="rId13"/>
    <p:sldId id="283" r:id="rId14"/>
    <p:sldId id="307" r:id="rId15"/>
    <p:sldId id="287" r:id="rId16"/>
    <p:sldId id="289" r:id="rId17"/>
    <p:sldId id="298" r:id="rId18"/>
    <p:sldId id="300" r:id="rId19"/>
    <p:sldId id="299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92" d="100"/>
          <a:sy n="92" d="100"/>
        </p:scale>
        <p:origin x="-756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D2DA14-35FF-42C4-8921-C9142EC3E0D8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/>
      <dgm:spPr/>
    </dgm:pt>
    <dgm:pt modelId="{C61C9EC0-A79E-4563-AFFF-9174FBA423A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Уровни 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клеточной 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организации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FA9DF8A2-62FF-4246-86D9-5405D4DBBF9B}" type="parTrans" cxnId="{0C780D68-DEB6-4234-A4A5-26EFE9E76162}">
      <dgm:prSet/>
      <dgm:spPr/>
      <dgm:t>
        <a:bodyPr/>
        <a:lstStyle/>
        <a:p>
          <a:endParaRPr lang="ru-RU"/>
        </a:p>
      </dgm:t>
    </dgm:pt>
    <dgm:pt modelId="{205969E4-FB07-4D6E-ACD2-AF834C6E1100}" type="sibTrans" cxnId="{0C780D68-DEB6-4234-A4A5-26EFE9E76162}">
      <dgm:prSet/>
      <dgm:spPr/>
      <dgm:t>
        <a:bodyPr/>
        <a:lstStyle/>
        <a:p>
          <a:endParaRPr lang="ru-RU"/>
        </a:p>
      </dgm:t>
    </dgm:pt>
    <dgm:pt modelId="{97BD3B8C-9D49-4256-B54F-151437F3CB4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Прокариотический</a:t>
          </a:r>
          <a:endParaRPr kumimoji="0" lang="ru-RU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(клетки типичны для одноклеточных организмов-</a:t>
          </a:r>
          <a:endParaRPr kumimoji="0" lang="ru-RU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прокариот)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C3BAE34F-A651-4FF5-88D4-FC9C5A0D5C78}" type="parTrans" cxnId="{F0F813E1-6CEF-4C90-97A8-799CA01684CE}">
      <dgm:prSet/>
      <dgm:spPr/>
      <dgm:t>
        <a:bodyPr/>
        <a:lstStyle/>
        <a:p>
          <a:endParaRPr lang="ru-RU"/>
        </a:p>
      </dgm:t>
    </dgm:pt>
    <dgm:pt modelId="{29A2D121-C1C6-4754-B196-4E142CBE3C4E}" type="sibTrans" cxnId="{F0F813E1-6CEF-4C90-97A8-799CA01684CE}">
      <dgm:prSet/>
      <dgm:spPr/>
      <dgm:t>
        <a:bodyPr/>
        <a:lstStyle/>
        <a:p>
          <a:endParaRPr lang="ru-RU"/>
        </a:p>
      </dgm:t>
    </dgm:pt>
    <dgm:pt modelId="{F72974AF-4F06-4360-9774-C47B51768A8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Эукариотический</a:t>
          </a:r>
          <a:endParaRPr kumimoji="0" lang="ru-RU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(клетки типичны для многоклеточных организмов – эукариот)</a:t>
          </a:r>
          <a:endParaRPr kumimoji="0" lang="ru-RU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B321F508-9CA4-48C3-876C-070E14DD02FB}" type="parTrans" cxnId="{1AA624BF-DB11-49CD-9AE6-992451905D33}">
      <dgm:prSet/>
      <dgm:spPr/>
      <dgm:t>
        <a:bodyPr/>
        <a:lstStyle/>
        <a:p>
          <a:endParaRPr lang="ru-RU"/>
        </a:p>
      </dgm:t>
    </dgm:pt>
    <dgm:pt modelId="{959CFD14-837A-4F50-953E-EC5E3841E2E5}" type="sibTrans" cxnId="{1AA624BF-DB11-49CD-9AE6-992451905D33}">
      <dgm:prSet/>
      <dgm:spPr/>
      <dgm:t>
        <a:bodyPr/>
        <a:lstStyle/>
        <a:p>
          <a:endParaRPr lang="ru-RU"/>
        </a:p>
      </dgm:t>
    </dgm:pt>
    <dgm:pt modelId="{8380A070-5DDB-4414-8E11-76074A1C0D96}" type="pres">
      <dgm:prSet presAssocID="{8DD2DA14-35FF-42C4-8921-C9142EC3E0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CCDD186-F1F1-416E-8CAA-AE72E1C17FF6}" type="pres">
      <dgm:prSet presAssocID="{C61C9EC0-A79E-4563-AFFF-9174FBA423AE}" presName="hierRoot1" presStyleCnt="0">
        <dgm:presLayoutVars>
          <dgm:hierBranch/>
        </dgm:presLayoutVars>
      </dgm:prSet>
      <dgm:spPr/>
    </dgm:pt>
    <dgm:pt modelId="{92852C41-6AC6-4F56-B1E2-1C047C39DB12}" type="pres">
      <dgm:prSet presAssocID="{C61C9EC0-A79E-4563-AFFF-9174FBA423AE}" presName="rootComposite1" presStyleCnt="0"/>
      <dgm:spPr/>
    </dgm:pt>
    <dgm:pt modelId="{CFDE9C0C-8BB4-4ADE-9F9C-FAC630E4E833}" type="pres">
      <dgm:prSet presAssocID="{C61C9EC0-A79E-4563-AFFF-9174FBA423AE}" presName="rootText1" presStyleLbl="node0" presStyleIdx="0" presStyleCnt="1">
        <dgm:presLayoutVars>
          <dgm:chPref val="3"/>
        </dgm:presLayoutVars>
      </dgm:prSet>
      <dgm:spPr/>
    </dgm:pt>
    <dgm:pt modelId="{31577AF6-A7B2-4F06-AB85-013B68D7221F}" type="pres">
      <dgm:prSet presAssocID="{C61C9EC0-A79E-4563-AFFF-9174FBA423AE}" presName="rootConnector1" presStyleLbl="node1" presStyleIdx="0" presStyleCnt="0"/>
      <dgm:spPr/>
    </dgm:pt>
    <dgm:pt modelId="{38F3D15F-9525-4EC0-BB4F-2F8CACB4BDA3}" type="pres">
      <dgm:prSet presAssocID="{C61C9EC0-A79E-4563-AFFF-9174FBA423AE}" presName="hierChild2" presStyleCnt="0"/>
      <dgm:spPr/>
    </dgm:pt>
    <dgm:pt modelId="{5AC55B57-71F0-4AAF-AF4B-C60C6F9AA0E6}" type="pres">
      <dgm:prSet presAssocID="{C3BAE34F-A651-4FF5-88D4-FC9C5A0D5C78}" presName="Name35" presStyleLbl="parChTrans1D2" presStyleIdx="0" presStyleCnt="2"/>
      <dgm:spPr/>
    </dgm:pt>
    <dgm:pt modelId="{6B293BD7-D105-4F6E-960A-48DFE4EB1115}" type="pres">
      <dgm:prSet presAssocID="{97BD3B8C-9D49-4256-B54F-151437F3CB4F}" presName="hierRoot2" presStyleCnt="0">
        <dgm:presLayoutVars>
          <dgm:hierBranch/>
        </dgm:presLayoutVars>
      </dgm:prSet>
      <dgm:spPr/>
    </dgm:pt>
    <dgm:pt modelId="{DC9C4187-41E6-4256-A9C1-A2797718657B}" type="pres">
      <dgm:prSet presAssocID="{97BD3B8C-9D49-4256-B54F-151437F3CB4F}" presName="rootComposite" presStyleCnt="0"/>
      <dgm:spPr/>
    </dgm:pt>
    <dgm:pt modelId="{32F017B3-95AB-4BEF-88F3-9041668CCF82}" type="pres">
      <dgm:prSet presAssocID="{97BD3B8C-9D49-4256-B54F-151437F3CB4F}" presName="rootText" presStyleLbl="node2" presStyleIdx="0" presStyleCnt="2">
        <dgm:presLayoutVars>
          <dgm:chPref val="3"/>
        </dgm:presLayoutVars>
      </dgm:prSet>
      <dgm:spPr/>
    </dgm:pt>
    <dgm:pt modelId="{872D3D84-BAF0-4706-9ED9-F558E6173F97}" type="pres">
      <dgm:prSet presAssocID="{97BD3B8C-9D49-4256-B54F-151437F3CB4F}" presName="rootConnector" presStyleLbl="node2" presStyleIdx="0" presStyleCnt="2"/>
      <dgm:spPr/>
    </dgm:pt>
    <dgm:pt modelId="{68C3209B-F56C-47B7-8EA6-B8D0F40669AC}" type="pres">
      <dgm:prSet presAssocID="{97BD3B8C-9D49-4256-B54F-151437F3CB4F}" presName="hierChild4" presStyleCnt="0"/>
      <dgm:spPr/>
    </dgm:pt>
    <dgm:pt modelId="{72FFA27D-B9C5-4E68-B607-F485EAF3848C}" type="pres">
      <dgm:prSet presAssocID="{97BD3B8C-9D49-4256-B54F-151437F3CB4F}" presName="hierChild5" presStyleCnt="0"/>
      <dgm:spPr/>
    </dgm:pt>
    <dgm:pt modelId="{62DC7C9E-689F-4985-82D0-DE5776E8E4DF}" type="pres">
      <dgm:prSet presAssocID="{B321F508-9CA4-48C3-876C-070E14DD02FB}" presName="Name35" presStyleLbl="parChTrans1D2" presStyleIdx="1" presStyleCnt="2"/>
      <dgm:spPr/>
    </dgm:pt>
    <dgm:pt modelId="{EE2CEBAF-899B-4395-9AFB-DA148D75BD71}" type="pres">
      <dgm:prSet presAssocID="{F72974AF-4F06-4360-9774-C47B51768A89}" presName="hierRoot2" presStyleCnt="0">
        <dgm:presLayoutVars>
          <dgm:hierBranch/>
        </dgm:presLayoutVars>
      </dgm:prSet>
      <dgm:spPr/>
    </dgm:pt>
    <dgm:pt modelId="{AFC66E4C-2A4D-449D-9D4C-8E4DEE594755}" type="pres">
      <dgm:prSet presAssocID="{F72974AF-4F06-4360-9774-C47B51768A89}" presName="rootComposite" presStyleCnt="0"/>
      <dgm:spPr/>
    </dgm:pt>
    <dgm:pt modelId="{428253A6-DCEA-4D55-AB48-D0D32106701A}" type="pres">
      <dgm:prSet presAssocID="{F72974AF-4F06-4360-9774-C47B51768A89}" presName="rootText" presStyleLbl="node2" presStyleIdx="1" presStyleCnt="2">
        <dgm:presLayoutVars>
          <dgm:chPref val="3"/>
        </dgm:presLayoutVars>
      </dgm:prSet>
      <dgm:spPr/>
    </dgm:pt>
    <dgm:pt modelId="{90719919-AE4F-44FB-977C-BC6C1E752E58}" type="pres">
      <dgm:prSet presAssocID="{F72974AF-4F06-4360-9774-C47B51768A89}" presName="rootConnector" presStyleLbl="node2" presStyleIdx="1" presStyleCnt="2"/>
      <dgm:spPr/>
    </dgm:pt>
    <dgm:pt modelId="{6AE18305-A905-42BC-AB7F-B424560471BA}" type="pres">
      <dgm:prSet presAssocID="{F72974AF-4F06-4360-9774-C47B51768A89}" presName="hierChild4" presStyleCnt="0"/>
      <dgm:spPr/>
    </dgm:pt>
    <dgm:pt modelId="{460B4367-0B4C-46AC-8ED2-2FAC513AD02F}" type="pres">
      <dgm:prSet presAssocID="{F72974AF-4F06-4360-9774-C47B51768A89}" presName="hierChild5" presStyleCnt="0"/>
      <dgm:spPr/>
    </dgm:pt>
    <dgm:pt modelId="{0E18E576-4A64-41E2-9B5D-FAA729A00CD4}" type="pres">
      <dgm:prSet presAssocID="{C61C9EC0-A79E-4563-AFFF-9174FBA423AE}" presName="hierChild3" presStyleCnt="0"/>
      <dgm:spPr/>
    </dgm:pt>
  </dgm:ptLst>
  <dgm:cxnLst>
    <dgm:cxn modelId="{36DCC0BB-427C-45B8-8FAE-2C9F2C6FD002}" type="presOf" srcId="{F72974AF-4F06-4360-9774-C47B51768A89}" destId="{428253A6-DCEA-4D55-AB48-D0D32106701A}" srcOrd="0" destOrd="0" presId="urn:microsoft.com/office/officeart/2005/8/layout/orgChart1"/>
    <dgm:cxn modelId="{0C780D68-DEB6-4234-A4A5-26EFE9E76162}" srcId="{8DD2DA14-35FF-42C4-8921-C9142EC3E0D8}" destId="{C61C9EC0-A79E-4563-AFFF-9174FBA423AE}" srcOrd="0" destOrd="0" parTransId="{FA9DF8A2-62FF-4246-86D9-5405D4DBBF9B}" sibTransId="{205969E4-FB07-4D6E-ACD2-AF834C6E1100}"/>
    <dgm:cxn modelId="{65F255C1-0937-436F-948A-3C20433DD228}" type="presOf" srcId="{C61C9EC0-A79E-4563-AFFF-9174FBA423AE}" destId="{CFDE9C0C-8BB4-4ADE-9F9C-FAC630E4E833}" srcOrd="0" destOrd="0" presId="urn:microsoft.com/office/officeart/2005/8/layout/orgChart1"/>
    <dgm:cxn modelId="{37841A8A-5E8D-42E5-9365-4B9927DA0D4C}" type="presOf" srcId="{C61C9EC0-A79E-4563-AFFF-9174FBA423AE}" destId="{31577AF6-A7B2-4F06-AB85-013B68D7221F}" srcOrd="1" destOrd="0" presId="urn:microsoft.com/office/officeart/2005/8/layout/orgChart1"/>
    <dgm:cxn modelId="{A47D1AAD-5587-4D2D-B745-FA103BA6072A}" type="presOf" srcId="{C3BAE34F-A651-4FF5-88D4-FC9C5A0D5C78}" destId="{5AC55B57-71F0-4AAF-AF4B-C60C6F9AA0E6}" srcOrd="0" destOrd="0" presId="urn:microsoft.com/office/officeart/2005/8/layout/orgChart1"/>
    <dgm:cxn modelId="{1AA624BF-DB11-49CD-9AE6-992451905D33}" srcId="{C61C9EC0-A79E-4563-AFFF-9174FBA423AE}" destId="{F72974AF-4F06-4360-9774-C47B51768A89}" srcOrd="1" destOrd="0" parTransId="{B321F508-9CA4-48C3-876C-070E14DD02FB}" sibTransId="{959CFD14-837A-4F50-953E-EC5E3841E2E5}"/>
    <dgm:cxn modelId="{4DE179D8-EC73-4729-9988-82E19E0960DB}" type="presOf" srcId="{97BD3B8C-9D49-4256-B54F-151437F3CB4F}" destId="{872D3D84-BAF0-4706-9ED9-F558E6173F97}" srcOrd="1" destOrd="0" presId="urn:microsoft.com/office/officeart/2005/8/layout/orgChart1"/>
    <dgm:cxn modelId="{F0F813E1-6CEF-4C90-97A8-799CA01684CE}" srcId="{C61C9EC0-A79E-4563-AFFF-9174FBA423AE}" destId="{97BD3B8C-9D49-4256-B54F-151437F3CB4F}" srcOrd="0" destOrd="0" parTransId="{C3BAE34F-A651-4FF5-88D4-FC9C5A0D5C78}" sibTransId="{29A2D121-C1C6-4754-B196-4E142CBE3C4E}"/>
    <dgm:cxn modelId="{EA632174-B710-4708-B718-C3837E37B9A2}" type="presOf" srcId="{97BD3B8C-9D49-4256-B54F-151437F3CB4F}" destId="{32F017B3-95AB-4BEF-88F3-9041668CCF82}" srcOrd="0" destOrd="0" presId="urn:microsoft.com/office/officeart/2005/8/layout/orgChart1"/>
    <dgm:cxn modelId="{15806B33-F286-4A8F-916F-74401158ECEB}" type="presOf" srcId="{8DD2DA14-35FF-42C4-8921-C9142EC3E0D8}" destId="{8380A070-5DDB-4414-8E11-76074A1C0D96}" srcOrd="0" destOrd="0" presId="urn:microsoft.com/office/officeart/2005/8/layout/orgChart1"/>
    <dgm:cxn modelId="{DF9BAFA6-A1A3-4518-85EB-F7244705F6CF}" type="presOf" srcId="{F72974AF-4F06-4360-9774-C47B51768A89}" destId="{90719919-AE4F-44FB-977C-BC6C1E752E58}" srcOrd="1" destOrd="0" presId="urn:microsoft.com/office/officeart/2005/8/layout/orgChart1"/>
    <dgm:cxn modelId="{B8E11065-E385-456B-B4FE-C2272E6E6BC4}" type="presOf" srcId="{B321F508-9CA4-48C3-876C-070E14DD02FB}" destId="{62DC7C9E-689F-4985-82D0-DE5776E8E4DF}" srcOrd="0" destOrd="0" presId="urn:microsoft.com/office/officeart/2005/8/layout/orgChart1"/>
    <dgm:cxn modelId="{DDBCA9A7-AE81-4BDB-81A3-6F165882014E}" type="presParOf" srcId="{8380A070-5DDB-4414-8E11-76074A1C0D96}" destId="{FCCDD186-F1F1-416E-8CAA-AE72E1C17FF6}" srcOrd="0" destOrd="0" presId="urn:microsoft.com/office/officeart/2005/8/layout/orgChart1"/>
    <dgm:cxn modelId="{162DCD88-63AB-4252-B89C-749362774A0E}" type="presParOf" srcId="{FCCDD186-F1F1-416E-8CAA-AE72E1C17FF6}" destId="{92852C41-6AC6-4F56-B1E2-1C047C39DB12}" srcOrd="0" destOrd="0" presId="urn:microsoft.com/office/officeart/2005/8/layout/orgChart1"/>
    <dgm:cxn modelId="{C567E959-4DB5-451E-A613-43F1BD1AA13D}" type="presParOf" srcId="{92852C41-6AC6-4F56-B1E2-1C047C39DB12}" destId="{CFDE9C0C-8BB4-4ADE-9F9C-FAC630E4E833}" srcOrd="0" destOrd="0" presId="urn:microsoft.com/office/officeart/2005/8/layout/orgChart1"/>
    <dgm:cxn modelId="{71F6942A-5346-4F6C-BF28-449A5F828E20}" type="presParOf" srcId="{92852C41-6AC6-4F56-B1E2-1C047C39DB12}" destId="{31577AF6-A7B2-4F06-AB85-013B68D7221F}" srcOrd="1" destOrd="0" presId="urn:microsoft.com/office/officeart/2005/8/layout/orgChart1"/>
    <dgm:cxn modelId="{C35E5675-38BE-48D1-B89B-644A23C96539}" type="presParOf" srcId="{FCCDD186-F1F1-416E-8CAA-AE72E1C17FF6}" destId="{38F3D15F-9525-4EC0-BB4F-2F8CACB4BDA3}" srcOrd="1" destOrd="0" presId="urn:microsoft.com/office/officeart/2005/8/layout/orgChart1"/>
    <dgm:cxn modelId="{1FCEEB24-7B00-4FF8-8DBB-6F22A84FD764}" type="presParOf" srcId="{38F3D15F-9525-4EC0-BB4F-2F8CACB4BDA3}" destId="{5AC55B57-71F0-4AAF-AF4B-C60C6F9AA0E6}" srcOrd="0" destOrd="0" presId="urn:microsoft.com/office/officeart/2005/8/layout/orgChart1"/>
    <dgm:cxn modelId="{8E0C3078-C4DF-4DE2-8A16-6514FB5D9B7C}" type="presParOf" srcId="{38F3D15F-9525-4EC0-BB4F-2F8CACB4BDA3}" destId="{6B293BD7-D105-4F6E-960A-48DFE4EB1115}" srcOrd="1" destOrd="0" presId="urn:microsoft.com/office/officeart/2005/8/layout/orgChart1"/>
    <dgm:cxn modelId="{1C4A5E72-D112-40A0-978F-6EDFA9E1877E}" type="presParOf" srcId="{6B293BD7-D105-4F6E-960A-48DFE4EB1115}" destId="{DC9C4187-41E6-4256-A9C1-A2797718657B}" srcOrd="0" destOrd="0" presId="urn:microsoft.com/office/officeart/2005/8/layout/orgChart1"/>
    <dgm:cxn modelId="{D05CAE4C-C569-48D9-B3A7-DEA435FE15EA}" type="presParOf" srcId="{DC9C4187-41E6-4256-A9C1-A2797718657B}" destId="{32F017B3-95AB-4BEF-88F3-9041668CCF82}" srcOrd="0" destOrd="0" presId="urn:microsoft.com/office/officeart/2005/8/layout/orgChart1"/>
    <dgm:cxn modelId="{25D7A825-7AF7-49C2-BAF7-2DCFD059AB43}" type="presParOf" srcId="{DC9C4187-41E6-4256-A9C1-A2797718657B}" destId="{872D3D84-BAF0-4706-9ED9-F558E6173F97}" srcOrd="1" destOrd="0" presId="urn:microsoft.com/office/officeart/2005/8/layout/orgChart1"/>
    <dgm:cxn modelId="{B2B4E18A-FB66-46A3-875B-0527E0918837}" type="presParOf" srcId="{6B293BD7-D105-4F6E-960A-48DFE4EB1115}" destId="{68C3209B-F56C-47B7-8EA6-B8D0F40669AC}" srcOrd="1" destOrd="0" presId="urn:microsoft.com/office/officeart/2005/8/layout/orgChart1"/>
    <dgm:cxn modelId="{DEC1E132-0809-410F-8FF8-D77B4307CD50}" type="presParOf" srcId="{6B293BD7-D105-4F6E-960A-48DFE4EB1115}" destId="{72FFA27D-B9C5-4E68-B607-F485EAF3848C}" srcOrd="2" destOrd="0" presId="urn:microsoft.com/office/officeart/2005/8/layout/orgChart1"/>
    <dgm:cxn modelId="{770BF2C5-056A-447B-A35A-5A500FAE5EE8}" type="presParOf" srcId="{38F3D15F-9525-4EC0-BB4F-2F8CACB4BDA3}" destId="{62DC7C9E-689F-4985-82D0-DE5776E8E4DF}" srcOrd="2" destOrd="0" presId="urn:microsoft.com/office/officeart/2005/8/layout/orgChart1"/>
    <dgm:cxn modelId="{E5B6F753-F3CA-496F-A4BB-5A3761E8274A}" type="presParOf" srcId="{38F3D15F-9525-4EC0-BB4F-2F8CACB4BDA3}" destId="{EE2CEBAF-899B-4395-9AFB-DA148D75BD71}" srcOrd="3" destOrd="0" presId="urn:microsoft.com/office/officeart/2005/8/layout/orgChart1"/>
    <dgm:cxn modelId="{093740D9-0E74-4D47-9B16-5CB370C6E851}" type="presParOf" srcId="{EE2CEBAF-899B-4395-9AFB-DA148D75BD71}" destId="{AFC66E4C-2A4D-449D-9D4C-8E4DEE594755}" srcOrd="0" destOrd="0" presId="urn:microsoft.com/office/officeart/2005/8/layout/orgChart1"/>
    <dgm:cxn modelId="{41D993FB-3BC6-461F-88BE-E260276F4F50}" type="presParOf" srcId="{AFC66E4C-2A4D-449D-9D4C-8E4DEE594755}" destId="{428253A6-DCEA-4D55-AB48-D0D32106701A}" srcOrd="0" destOrd="0" presId="urn:microsoft.com/office/officeart/2005/8/layout/orgChart1"/>
    <dgm:cxn modelId="{969C45EA-50DD-4140-AB4A-7EE5CE9DEA62}" type="presParOf" srcId="{AFC66E4C-2A4D-449D-9D4C-8E4DEE594755}" destId="{90719919-AE4F-44FB-977C-BC6C1E752E58}" srcOrd="1" destOrd="0" presId="urn:microsoft.com/office/officeart/2005/8/layout/orgChart1"/>
    <dgm:cxn modelId="{7211977C-1905-4B7F-BC4B-14D752F9D56F}" type="presParOf" srcId="{EE2CEBAF-899B-4395-9AFB-DA148D75BD71}" destId="{6AE18305-A905-42BC-AB7F-B424560471BA}" srcOrd="1" destOrd="0" presId="urn:microsoft.com/office/officeart/2005/8/layout/orgChart1"/>
    <dgm:cxn modelId="{7D4C132A-E7D9-4B9F-886D-FDBB484E1AD4}" type="presParOf" srcId="{EE2CEBAF-899B-4395-9AFB-DA148D75BD71}" destId="{460B4367-0B4C-46AC-8ED2-2FAC513AD02F}" srcOrd="2" destOrd="0" presId="urn:microsoft.com/office/officeart/2005/8/layout/orgChart1"/>
    <dgm:cxn modelId="{9198584D-FB7E-4468-972A-8024B13B0408}" type="presParOf" srcId="{FCCDD186-F1F1-416E-8CAA-AE72E1C17FF6}" destId="{0E18E576-4A64-41E2-9B5D-FAA729A00CD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DC7C9E-689F-4985-82D0-DE5776E8E4DF}">
      <dsp:nvSpPr>
        <dsp:cNvPr id="0" name=""/>
        <dsp:cNvSpPr/>
      </dsp:nvSpPr>
      <dsp:spPr>
        <a:xfrm>
          <a:off x="3672408" y="1883454"/>
          <a:ext cx="2009715" cy="697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8793"/>
              </a:lnTo>
              <a:lnTo>
                <a:pt x="2009715" y="348793"/>
              </a:lnTo>
              <a:lnTo>
                <a:pt x="2009715" y="69758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C55B57-71F0-4AAF-AF4B-C60C6F9AA0E6}">
      <dsp:nvSpPr>
        <dsp:cNvPr id="0" name=""/>
        <dsp:cNvSpPr/>
      </dsp:nvSpPr>
      <dsp:spPr>
        <a:xfrm>
          <a:off x="1662692" y="1883454"/>
          <a:ext cx="2009715" cy="697587"/>
        </a:xfrm>
        <a:custGeom>
          <a:avLst/>
          <a:gdLst/>
          <a:ahLst/>
          <a:cxnLst/>
          <a:rect l="0" t="0" r="0" b="0"/>
          <a:pathLst>
            <a:path>
              <a:moveTo>
                <a:pt x="2009715" y="0"/>
              </a:moveTo>
              <a:lnTo>
                <a:pt x="2009715" y="348793"/>
              </a:lnTo>
              <a:lnTo>
                <a:pt x="0" y="348793"/>
              </a:lnTo>
              <a:lnTo>
                <a:pt x="0" y="69758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DE9C0C-8BB4-4ADE-9F9C-FAC630E4E833}">
      <dsp:nvSpPr>
        <dsp:cNvPr id="0" name=""/>
        <dsp:cNvSpPr/>
      </dsp:nvSpPr>
      <dsp:spPr>
        <a:xfrm>
          <a:off x="2011486" y="222532"/>
          <a:ext cx="3321843" cy="16609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Уровни </a:t>
          </a:r>
          <a:endParaRPr kumimoji="0" lang="ru-RU" sz="22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клеточной </a:t>
          </a:r>
          <a:endParaRPr kumimoji="0" lang="ru-RU" sz="22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организации</a:t>
          </a:r>
          <a:endParaRPr kumimoji="0" lang="ru-RU" sz="22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2011486" y="222532"/>
        <a:ext cx="3321843" cy="1660921"/>
      </dsp:txXfrm>
    </dsp:sp>
    <dsp:sp modelId="{32F017B3-95AB-4BEF-88F3-9041668CCF82}">
      <dsp:nvSpPr>
        <dsp:cNvPr id="0" name=""/>
        <dsp:cNvSpPr/>
      </dsp:nvSpPr>
      <dsp:spPr>
        <a:xfrm>
          <a:off x="1770" y="2581041"/>
          <a:ext cx="3321843" cy="16609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Прокариотический</a:t>
          </a:r>
          <a:endParaRPr kumimoji="0" lang="ru-RU" sz="22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(клетки типичны для одноклеточных организмов-</a:t>
          </a:r>
          <a:endParaRPr kumimoji="0" lang="ru-RU" sz="22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прокариот)</a:t>
          </a:r>
          <a:endParaRPr kumimoji="0" lang="ru-RU" sz="22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1770" y="2581041"/>
        <a:ext cx="3321843" cy="1660921"/>
      </dsp:txXfrm>
    </dsp:sp>
    <dsp:sp modelId="{428253A6-DCEA-4D55-AB48-D0D32106701A}">
      <dsp:nvSpPr>
        <dsp:cNvPr id="0" name=""/>
        <dsp:cNvSpPr/>
      </dsp:nvSpPr>
      <dsp:spPr>
        <a:xfrm>
          <a:off x="4021201" y="2581041"/>
          <a:ext cx="3321843" cy="16609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Эукариотический</a:t>
          </a:r>
          <a:endParaRPr kumimoji="0" lang="ru-RU" sz="22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200" b="1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(клетки типичны для многоклеточных организмов – эукариот)</a:t>
          </a:r>
          <a:endParaRPr kumimoji="0" lang="ru-RU" sz="22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2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4021201" y="2581041"/>
        <a:ext cx="3321843" cy="1660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1-tub-ru.yandex.net/i?id=3c0058027b1445186ff2d5ecdd391d00&amp;n=33&amp;h=190&amp;w=2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951571"/>
            <a:ext cx="7772400" cy="129614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357505"/>
            <a:ext cx="684076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Дисциплина:</a:t>
            </a:r>
          </a:p>
          <a:p>
            <a:pPr algn="ctr"/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БИОЛОГИЯ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2" descr="C:\Users\User\Desktop\Анимации\анимашки еще\36e32f20e13c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2787774"/>
            <a:ext cx="2879725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355976" y="3327834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№ </a:t>
            </a:r>
            <a:r>
              <a:rPr lang="ru-RU" sz="6600" b="1" dirty="0" smtClean="0">
                <a:solidFill>
                  <a:srgbClr val="C00000"/>
                </a:solidFill>
              </a:rPr>
              <a:t>2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1030" name="Picture 6" descr="https://im2-tub-ru.yandex.net/i?id=ec2747ab960dc3c926c61c1adbbe7caa&amp;n=33&amp;h=190&amp;w=1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680" y="2787774"/>
            <a:ext cx="2880320" cy="22186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8568952" cy="1052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  Значение биологии.</a:t>
            </a:r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 К началу XXI в. биология стала реальной производительной силой, научной основой взаимоотношений общества и природы. Только при знании и соблюдении биологических законов возможно длительное </a:t>
            </a:r>
            <a:r>
              <a:rPr lang="ru-RU" sz="3600" b="1" i="1" dirty="0" smtClean="0"/>
              <a:t>устойчивое</a:t>
            </a:r>
            <a:endParaRPr lang="ru-RU" sz="3600" dirty="0" smtClean="0"/>
          </a:p>
          <a:p>
            <a:pPr algn="ctr"/>
            <a:endParaRPr lang="ru-RU" sz="4800" dirty="0" smtClean="0"/>
          </a:p>
          <a:p>
            <a:pPr algn="ctr"/>
            <a:endParaRPr lang="ru-RU" sz="6000" dirty="0" smtClean="0"/>
          </a:p>
          <a:p>
            <a:pPr algn="ctr"/>
            <a:endParaRPr lang="ru-RU" sz="2800" dirty="0" smtClean="0"/>
          </a:p>
          <a:p>
            <a:pPr algn="ctr"/>
            <a:endParaRPr lang="ru-RU" sz="4400" dirty="0" smtClean="0"/>
          </a:p>
          <a:p>
            <a:pPr algn="ctr"/>
            <a:endParaRPr lang="ru-RU" sz="32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7200" dirty="0"/>
          </a:p>
        </p:txBody>
      </p:sp>
      <p:pic>
        <p:nvPicPr>
          <p:cNvPr id="6" name="Picture 2" descr="http://player.myshared.ru/1017774/data/images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411510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Около ста лет назад исследования строения, функций, состава, развития клеток оформились в особую биологическую науку — цитологию (от греч. </a:t>
            </a:r>
            <a:r>
              <a:rPr lang="ru-RU" sz="4400" b="1" i="1" dirty="0" err="1" smtClean="0"/>
              <a:t>cytos</a:t>
            </a:r>
            <a:r>
              <a:rPr lang="ru-RU" sz="4400" b="1" i="1" dirty="0" smtClean="0"/>
              <a:t> — клетка + </a:t>
            </a:r>
            <a:r>
              <a:rPr lang="ru-RU" sz="4400" b="1" i="1" dirty="0" err="1" smtClean="0"/>
              <a:t>logos</a:t>
            </a:r>
            <a:r>
              <a:rPr lang="ru-RU" sz="4400" b="1" i="1" dirty="0" smtClean="0"/>
              <a:t> — наука).</a:t>
            </a:r>
            <a:r>
              <a:rPr lang="ru-RU" sz="4400" dirty="0" smtClean="0"/>
              <a:t> </a:t>
            </a:r>
            <a:endParaRPr lang="ru-RU" sz="4400" dirty="0">
              <a:solidFill>
                <a:srgbClr val="C00000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804249" y="3975906"/>
            <a:ext cx="1785937" cy="910829"/>
            <a:chOff x="1920" y="0"/>
            <a:chExt cx="1872" cy="1872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1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  <p:pic>
        <p:nvPicPr>
          <p:cNvPr id="14" name="Picture 2" descr="http://player.myshared.ru/1211920/data/images/img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051720" y="411510"/>
            <a:ext cx="655272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</a:p>
          <a:p>
            <a:pPr algn="ctr"/>
            <a:r>
              <a:rPr lang="ru-RU" sz="3600" b="1" dirty="0" smtClean="0"/>
              <a:t> </a:t>
            </a:r>
            <a:r>
              <a:rPr lang="ru-RU" sz="3200" b="1" dirty="0" smtClean="0">
                <a:solidFill>
                  <a:schemeClr val="tx2"/>
                </a:solidFill>
              </a:rPr>
              <a:t>Митотическим циклом </a:t>
            </a:r>
            <a:r>
              <a:rPr lang="ru-RU" sz="3200" b="1" dirty="0" smtClean="0"/>
              <a:t>называют совокупность процессов, </a:t>
            </a:r>
            <a:r>
              <a:rPr lang="ru-RU" sz="3200" b="1" dirty="0" smtClean="0"/>
              <a:t>происходящих </a:t>
            </a:r>
            <a:r>
              <a:rPr lang="ru-RU" sz="3200" b="1" dirty="0" smtClean="0"/>
              <a:t>в клетке от одного деления до другого. Этот цикл </a:t>
            </a:r>
            <a:r>
              <a:rPr lang="ru-RU" sz="3200" b="1" dirty="0" smtClean="0"/>
              <a:t>состоит </a:t>
            </a:r>
            <a:r>
              <a:rPr lang="ru-RU" sz="3200" b="1" dirty="0" smtClean="0"/>
              <a:t>из двух стадий — стадии покоя, или интерфазы, и стадии деления, или митоза. </a:t>
            </a:r>
            <a:endParaRPr lang="ru-RU" sz="3200" dirty="0"/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467544" y="1995686"/>
            <a:ext cx="1785937" cy="910829"/>
            <a:chOff x="1920" y="0"/>
            <a:chExt cx="1872" cy="1872"/>
          </a:xfrm>
        </p:grpSpPr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9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8568952" cy="1052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  Значение биологии.</a:t>
            </a:r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 К началу XXI в. биология стала реальной производительной силой, научной основой взаимоотношений общества и природы. Только при знании и соблюдении биологических законов возможно длительное </a:t>
            </a:r>
            <a:r>
              <a:rPr lang="ru-RU" sz="3600" b="1" i="1" dirty="0" smtClean="0"/>
              <a:t>устойчивое</a:t>
            </a:r>
            <a:endParaRPr lang="ru-RU" sz="3600" dirty="0" smtClean="0"/>
          </a:p>
          <a:p>
            <a:pPr algn="ctr"/>
            <a:endParaRPr lang="ru-RU" sz="4800" dirty="0" smtClean="0"/>
          </a:p>
          <a:p>
            <a:pPr algn="ctr"/>
            <a:endParaRPr lang="ru-RU" sz="6000" dirty="0" smtClean="0"/>
          </a:p>
          <a:p>
            <a:pPr algn="ctr"/>
            <a:endParaRPr lang="ru-RU" sz="2800" dirty="0" smtClean="0"/>
          </a:p>
          <a:p>
            <a:pPr algn="ctr"/>
            <a:endParaRPr lang="ru-RU" sz="4400" dirty="0" smtClean="0"/>
          </a:p>
          <a:p>
            <a:pPr algn="ctr"/>
            <a:endParaRPr lang="ru-RU" sz="32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7200" dirty="0"/>
          </a:p>
        </p:txBody>
      </p:sp>
      <p:pic>
        <p:nvPicPr>
          <p:cNvPr id="6" name="Picture 2" descr="http://player.myshared.ru/1017774/data/images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411510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Около ста лет назад исследования строения, функций, состава, развития клеток оформились в особую биологическую науку — цитологию (от греч. </a:t>
            </a:r>
            <a:r>
              <a:rPr lang="ru-RU" sz="4400" b="1" i="1" dirty="0" err="1" smtClean="0"/>
              <a:t>cytos</a:t>
            </a:r>
            <a:r>
              <a:rPr lang="ru-RU" sz="4400" b="1" i="1" dirty="0" smtClean="0"/>
              <a:t> — клетка + </a:t>
            </a:r>
            <a:r>
              <a:rPr lang="ru-RU" sz="4400" b="1" i="1" dirty="0" err="1" smtClean="0"/>
              <a:t>logos</a:t>
            </a:r>
            <a:r>
              <a:rPr lang="ru-RU" sz="4400" b="1" i="1" dirty="0" smtClean="0"/>
              <a:t> — наука).</a:t>
            </a:r>
            <a:r>
              <a:rPr lang="ru-RU" sz="4400" dirty="0" smtClean="0"/>
              <a:t> </a:t>
            </a:r>
            <a:endParaRPr lang="ru-RU" sz="4400" dirty="0">
              <a:solidFill>
                <a:srgbClr val="C00000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804249" y="3975906"/>
            <a:ext cx="1785937" cy="910829"/>
            <a:chOff x="1920" y="0"/>
            <a:chExt cx="1872" cy="1872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1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  <p:pic>
        <p:nvPicPr>
          <p:cNvPr id="14" name="Picture 2" descr="http://player.myshared.ru/1211920/data/images/img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051720" y="411510"/>
            <a:ext cx="655272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</a:p>
          <a:p>
            <a:pPr algn="ctr"/>
            <a:r>
              <a:rPr lang="ru-RU" sz="3600" b="1" dirty="0" smtClean="0"/>
              <a:t> </a:t>
            </a:r>
            <a:r>
              <a:rPr lang="ru-RU" sz="3200" b="1" dirty="0" smtClean="0"/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Митоз </a:t>
            </a:r>
            <a:r>
              <a:rPr lang="ru-RU" sz="4000" b="1" dirty="0" smtClean="0"/>
              <a:t>— это способ деления клеток, при котором генетический материал точно распределяется между дочерними клетками.</a:t>
            </a:r>
            <a:endParaRPr lang="ru-RU" sz="4000" dirty="0" smtClean="0"/>
          </a:p>
          <a:p>
            <a:pPr algn="ctr"/>
            <a:endParaRPr lang="ru-RU" sz="3200" dirty="0"/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467544" y="1995686"/>
            <a:ext cx="1785937" cy="910829"/>
            <a:chOff x="1920" y="0"/>
            <a:chExt cx="1872" cy="1872"/>
          </a:xfrm>
        </p:grpSpPr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9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8568952" cy="1052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  Значение биологии.</a:t>
            </a:r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 К началу XXI в. биология стала реальной производительной силой, научной основой взаимоотношений общества и природы. Только при знании и соблюдении биологических законов возможно длительное </a:t>
            </a:r>
            <a:r>
              <a:rPr lang="ru-RU" sz="3600" b="1" i="1" dirty="0" smtClean="0"/>
              <a:t>устойчивое</a:t>
            </a:r>
            <a:endParaRPr lang="ru-RU" sz="3600" dirty="0" smtClean="0"/>
          </a:p>
          <a:p>
            <a:pPr algn="ctr"/>
            <a:endParaRPr lang="ru-RU" sz="4800" dirty="0" smtClean="0"/>
          </a:p>
          <a:p>
            <a:pPr algn="ctr"/>
            <a:endParaRPr lang="ru-RU" sz="6000" dirty="0" smtClean="0"/>
          </a:p>
          <a:p>
            <a:pPr algn="ctr"/>
            <a:endParaRPr lang="ru-RU" sz="2800" dirty="0" smtClean="0"/>
          </a:p>
          <a:p>
            <a:pPr algn="ctr"/>
            <a:endParaRPr lang="ru-RU" sz="4400" dirty="0" smtClean="0"/>
          </a:p>
          <a:p>
            <a:pPr algn="ctr"/>
            <a:endParaRPr lang="ru-RU" sz="32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7200" dirty="0"/>
          </a:p>
        </p:txBody>
      </p:sp>
      <p:pic>
        <p:nvPicPr>
          <p:cNvPr id="6" name="Picture 2" descr="http://player.myshared.ru/1017774/data/images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411510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Около ста лет назад исследования строения, функций, состава, развития клеток оформились в особую биологическую науку — цитологию (от греч. </a:t>
            </a:r>
            <a:r>
              <a:rPr lang="ru-RU" sz="4400" b="1" i="1" dirty="0" err="1" smtClean="0"/>
              <a:t>cytos</a:t>
            </a:r>
            <a:r>
              <a:rPr lang="ru-RU" sz="4400" b="1" i="1" dirty="0" smtClean="0"/>
              <a:t> — клетка + </a:t>
            </a:r>
            <a:r>
              <a:rPr lang="ru-RU" sz="4400" b="1" i="1" dirty="0" err="1" smtClean="0"/>
              <a:t>logos</a:t>
            </a:r>
            <a:r>
              <a:rPr lang="ru-RU" sz="4400" b="1" i="1" dirty="0" smtClean="0"/>
              <a:t> — наука).</a:t>
            </a:r>
            <a:r>
              <a:rPr lang="ru-RU" sz="4400" dirty="0" smtClean="0"/>
              <a:t> </a:t>
            </a:r>
            <a:endParaRPr lang="ru-RU" sz="4400" dirty="0">
              <a:solidFill>
                <a:srgbClr val="C00000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804249" y="3975906"/>
            <a:ext cx="1785937" cy="910829"/>
            <a:chOff x="1920" y="0"/>
            <a:chExt cx="1872" cy="1872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1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  <p:pic>
        <p:nvPicPr>
          <p:cNvPr id="14" name="Picture 2" descr="http://player.myshared.ru/1211920/data/images/img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83568" y="411510"/>
            <a:ext cx="792088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</a:p>
          <a:p>
            <a:pPr lvl="0"/>
            <a:r>
              <a:rPr lang="ru-RU" b="1" dirty="0" smtClean="0"/>
              <a:t> </a:t>
            </a:r>
            <a:r>
              <a:rPr lang="ru-RU" b="1" dirty="0" smtClean="0"/>
              <a:t>                  </a:t>
            </a:r>
            <a:r>
              <a:rPr lang="ru-RU" b="1" dirty="0" smtClean="0">
                <a:solidFill>
                  <a:srgbClr val="C00000"/>
                </a:solidFill>
              </a:rPr>
              <a:t>В </a:t>
            </a:r>
            <a:r>
              <a:rPr lang="ru-RU" b="1" dirty="0" smtClean="0">
                <a:solidFill>
                  <a:srgbClr val="C00000"/>
                </a:solidFill>
              </a:rPr>
              <a:t>профазе происходит перестройка всей структуры ядра для 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                  деления.</a:t>
            </a:r>
            <a:endParaRPr lang="ru-RU" dirty="0" smtClean="0">
              <a:solidFill>
                <a:srgbClr val="C00000"/>
              </a:solidFill>
            </a:endParaRPr>
          </a:p>
          <a:p>
            <a:pPr lvl="0"/>
            <a:r>
              <a:rPr lang="ru-RU" b="1" dirty="0" smtClean="0">
                <a:solidFill>
                  <a:srgbClr val="00B050"/>
                </a:solidFill>
              </a:rPr>
              <a:t>В метафазе </a:t>
            </a:r>
            <a:r>
              <a:rPr lang="ru-RU" b="1" dirty="0" err="1" smtClean="0">
                <a:solidFill>
                  <a:srgbClr val="00B050"/>
                </a:solidFill>
              </a:rPr>
              <a:t>спирализация</a:t>
            </a:r>
            <a:r>
              <a:rPr lang="ru-RU" b="1" dirty="0" smtClean="0">
                <a:solidFill>
                  <a:srgbClr val="00B050"/>
                </a:solidFill>
              </a:rPr>
              <a:t> хромосом достигает максимума. </a:t>
            </a:r>
            <a:r>
              <a:rPr lang="ru-RU" b="1" dirty="0" smtClean="0">
                <a:solidFill>
                  <a:srgbClr val="00B050"/>
                </a:solidFill>
              </a:rPr>
              <a:t>Отчетливо </a:t>
            </a:r>
            <a:r>
              <a:rPr lang="ru-RU" b="1" dirty="0" smtClean="0">
                <a:solidFill>
                  <a:srgbClr val="00B050"/>
                </a:solidFill>
              </a:rPr>
              <a:t>видна структура хромосом, их легко сосчитать и изучить их индивидуальные особенности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  <a:endParaRPr lang="ru-RU" dirty="0" smtClean="0">
              <a:solidFill>
                <a:srgbClr val="00B050"/>
              </a:solidFill>
            </a:endParaRP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В анафазе вязкость цитоплазмы уменьшается, </a:t>
            </a:r>
            <a:r>
              <a:rPr lang="ru-RU" b="1" dirty="0" err="1" smtClean="0">
                <a:solidFill>
                  <a:srgbClr val="7030A0"/>
                </a:solidFill>
              </a:rPr>
              <a:t>центромеры</a:t>
            </a:r>
            <a:r>
              <a:rPr lang="ru-RU" b="1" dirty="0" smtClean="0">
                <a:solidFill>
                  <a:srgbClr val="7030A0"/>
                </a:solidFill>
              </a:rPr>
              <a:t> разъе­диняются и каждая хроматида становится самостоятельной </a:t>
            </a:r>
            <a:r>
              <a:rPr lang="ru-RU" b="1" dirty="0" smtClean="0">
                <a:solidFill>
                  <a:srgbClr val="7030A0"/>
                </a:solidFill>
              </a:rPr>
              <a:t>хромосомой.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Телофаза — заключительная фаза митоза. Хромосомы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деспирализуются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становятся плохо заметными, но не исчезают. На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каждом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полюсе клетки вокруг хромосом образуется ядерная оболочка из мембранных структур цитоплазмы. Воссоздаются ядрышки.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/>
              <a:t>На </a:t>
            </a:r>
            <a:r>
              <a:rPr lang="ru-RU" b="1" dirty="0" smtClean="0"/>
              <a:t>заключительном этапе клеточного деления происходит </a:t>
            </a:r>
            <a:r>
              <a:rPr lang="ru-RU" sz="2400" b="1" dirty="0" smtClean="0">
                <a:solidFill>
                  <a:srgbClr val="00B050"/>
                </a:solidFill>
              </a:rPr>
              <a:t>цитокинез </a:t>
            </a:r>
            <a:r>
              <a:rPr lang="ru-RU" sz="2400" b="1" dirty="0" smtClean="0">
                <a:solidFill>
                  <a:srgbClr val="00B050"/>
                </a:solidFill>
              </a:rPr>
              <a:t>— деление цитоплазматической части клетки.</a:t>
            </a:r>
            <a:endParaRPr lang="ru-RU" sz="2400" dirty="0" smtClean="0">
              <a:solidFill>
                <a:srgbClr val="00B050"/>
              </a:solidFill>
            </a:endParaRPr>
          </a:p>
          <a:p>
            <a:pPr lvl="0"/>
            <a:endParaRPr lang="ru-RU" dirty="0" smtClean="0"/>
          </a:p>
          <a:p>
            <a:pPr algn="ctr"/>
            <a:endParaRPr lang="ru-RU" sz="4000" dirty="0" smtClean="0"/>
          </a:p>
          <a:p>
            <a:pPr algn="ctr"/>
            <a:endParaRPr lang="ru-RU" sz="3200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4" name="Picture 2" descr="http://mypresentation.ru/documents/1a4b2fb844cf21e125a02a01f3e19691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9" y="843558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. 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endParaRPr lang="ru-RU" sz="6000" dirty="0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3707905" y="3813888"/>
            <a:ext cx="1785937" cy="910829"/>
            <a:chOff x="1920" y="0"/>
            <a:chExt cx="1872" cy="1872"/>
          </a:xfrm>
        </p:grpSpPr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8" name="Picture 10" descr="ag00428_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1" descr="ag0021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899592" y="483518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Генетический </a:t>
            </a:r>
            <a:r>
              <a:rPr lang="ru-RU" sz="3600" b="1" dirty="0" smtClean="0">
                <a:solidFill>
                  <a:schemeClr val="tx2"/>
                </a:solidFill>
              </a:rPr>
              <a:t>код</a:t>
            </a:r>
            <a:r>
              <a:rPr lang="ru-RU" sz="3600" b="1" dirty="0" smtClean="0"/>
              <a:t> - это свойственный всем живым организмам способ кодирования аминокислотной последовательности белков при помощи последовательности нуклеотидов.</a:t>
            </a:r>
            <a:r>
              <a:rPr lang="ru-RU" sz="3600" b="1" dirty="0" smtClean="0">
                <a:solidFill>
                  <a:srgbClr val="00B050"/>
                </a:solidFill>
              </a:rPr>
              <a:t> </a:t>
            </a:r>
            <a:endParaRPr lang="ru-RU" sz="3600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4" name="Picture 2" descr="http://mypresentation.ru/documents/1a4b2fb844cf21e125a02a01f3e19691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9" y="843558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. 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endParaRPr lang="ru-RU" sz="6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339502"/>
            <a:ext cx="7632848" cy="5314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Свойства </a:t>
            </a:r>
            <a:r>
              <a:rPr lang="ru-RU" sz="2400" b="1" i="1" dirty="0" smtClean="0"/>
              <a:t>генетического кода</a:t>
            </a:r>
          </a:p>
          <a:p>
            <a:pPr lvl="0"/>
            <a:r>
              <a:rPr lang="ru-RU" b="1" dirty="0" err="1" smtClean="0"/>
              <a:t>Триплетность</a:t>
            </a:r>
            <a:r>
              <a:rPr lang="ru-RU" dirty="0" smtClean="0"/>
              <a:t> — значащей единицей кода является сочетание трёх нуклеотидов (триплет, или кодон).</a:t>
            </a:r>
          </a:p>
          <a:p>
            <a:pPr lvl="0"/>
            <a:r>
              <a:rPr lang="ru-RU" b="1" dirty="0" smtClean="0"/>
              <a:t>Непрерывность</a:t>
            </a:r>
            <a:r>
              <a:rPr lang="ru-RU" dirty="0" smtClean="0"/>
              <a:t> — между </a:t>
            </a:r>
            <a:r>
              <a:rPr lang="ru-RU" dirty="0" smtClean="0"/>
              <a:t>триплетами </a:t>
            </a:r>
            <a:r>
              <a:rPr lang="ru-RU" dirty="0" smtClean="0"/>
              <a:t>нет знаков препинания, то есть информация считывается непрерывно.</a:t>
            </a:r>
          </a:p>
          <a:p>
            <a:pPr lvl="0"/>
            <a:r>
              <a:rPr lang="ru-RU" b="1" dirty="0" err="1" smtClean="0"/>
              <a:t>Неперекрываемость</a:t>
            </a:r>
            <a:r>
              <a:rPr lang="ru-RU" dirty="0" smtClean="0"/>
              <a:t> — один и тот же нуклеотид не может входить одновременно в состав двух или более триплетов. (Не соблюдается для некоторых перекрывающихся генов вирусов, митохондрий и бактерий, которые кодируют несколько белков, считывающихся со сдвигом рамки).</a:t>
            </a:r>
          </a:p>
          <a:p>
            <a:pPr lvl="0"/>
            <a:r>
              <a:rPr lang="ru-RU" b="1" dirty="0" smtClean="0"/>
              <a:t>Однозначность</a:t>
            </a:r>
            <a:r>
              <a:rPr lang="ru-RU" dirty="0" smtClean="0"/>
              <a:t> — определённый кодон соответствует только одной аминокислоте. </a:t>
            </a:r>
          </a:p>
          <a:p>
            <a:pPr lvl="0"/>
            <a:r>
              <a:rPr lang="ru-RU" b="1" dirty="0" smtClean="0"/>
              <a:t>Вырожденность (избыточность)</a:t>
            </a:r>
            <a:r>
              <a:rPr lang="ru-RU" dirty="0" smtClean="0"/>
              <a:t> — одной и той же аминокислоте может соответствовать несколько кодонов.</a:t>
            </a:r>
          </a:p>
          <a:p>
            <a:pPr lvl="0"/>
            <a:r>
              <a:rPr lang="ru-RU" b="1" dirty="0" smtClean="0"/>
              <a:t>Универсальность</a:t>
            </a:r>
            <a:r>
              <a:rPr lang="ru-RU" dirty="0" smtClean="0"/>
              <a:t> — генетический код работает одинаково в организмах разного уровня сложности — от вирусов до человека (на этом основаны методы генной инженерии). </a:t>
            </a:r>
          </a:p>
          <a:p>
            <a:pPr algn="ctr"/>
            <a:endParaRPr lang="ru-RU" sz="36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4" name="Picture 2" descr="http://haecker-kitchen.ru/layouts/image/aHR0cDovL2xpbmRhNjAzNS51Y296LnJ1L2Zva2luYV9sLXAtc2hhYmxvbl9wcmV6ZW50YWNpaS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303498"/>
            <a:ext cx="76328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Клеточная </a:t>
            </a:r>
            <a:r>
              <a:rPr lang="ru-RU" sz="3600" b="1" dirty="0" smtClean="0">
                <a:solidFill>
                  <a:schemeClr val="tx2"/>
                </a:solidFill>
              </a:rPr>
              <a:t>теория строения организмов.</a:t>
            </a:r>
            <a:endParaRPr lang="ru-RU" sz="3600" dirty="0" smtClean="0">
              <a:solidFill>
                <a:schemeClr val="tx2"/>
              </a:solidFill>
            </a:endParaRPr>
          </a:p>
          <a:p>
            <a:pPr algn="ctr"/>
            <a:r>
              <a:rPr lang="ru-RU" sz="3600" dirty="0" smtClean="0"/>
              <a:t> </a:t>
            </a:r>
          </a:p>
          <a:p>
            <a:pPr algn="ctr"/>
            <a:r>
              <a:rPr lang="ru-RU" sz="3600" b="1" dirty="0" smtClean="0"/>
              <a:t>Клеточная теория строения была сформулирована и опублико­вана немецким зоологом Т. Шванном в 1839 г. и в дальнейшем развита многими учеными. </a:t>
            </a:r>
            <a:endParaRPr lang="ru-RU" sz="3600" dirty="0" smtClean="0"/>
          </a:p>
          <a:p>
            <a:pPr algn="ctr"/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4" name="Picture 2" descr="http://haecker-kitchen.ru/layouts/image/aHR0cDovL2xpbmRhNjAzNS51Y296LnJ1L2Zva2luYV9sLXAtc2hhYmxvbl9wcmV6ZW50YWNpaS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357504"/>
            <a:ext cx="799288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Современная </a:t>
            </a:r>
            <a:r>
              <a:rPr lang="ru-RU" sz="2800" b="1" dirty="0" smtClean="0"/>
              <a:t>клеточная теория </a:t>
            </a:r>
            <a:r>
              <a:rPr lang="ru-RU" sz="2800" b="1" dirty="0" smtClean="0"/>
              <a:t>включает </a:t>
            </a:r>
            <a:r>
              <a:rPr lang="ru-RU" sz="2800" b="1" dirty="0" smtClean="0"/>
              <a:t>следующие основные положения: клетка — основная </a:t>
            </a:r>
            <a:r>
              <a:rPr lang="ru-RU" sz="2800" b="1" dirty="0" smtClean="0"/>
              <a:t>структурно-функциональная </a:t>
            </a:r>
            <a:r>
              <a:rPr lang="ru-RU" sz="2800" b="1" dirty="0" smtClean="0"/>
              <a:t>единица всех живых организмов; клетки у всех организмов имеют мембранное строение; ядро — главная </a:t>
            </a:r>
            <a:r>
              <a:rPr lang="ru-RU" sz="2800" b="1" dirty="0" smtClean="0"/>
              <a:t>составная </a:t>
            </a:r>
            <a:r>
              <a:rPr lang="ru-RU" sz="2800" b="1" dirty="0" smtClean="0"/>
              <a:t>часть клетки; клетки размножаются только делением; </a:t>
            </a:r>
            <a:r>
              <a:rPr lang="ru-RU" sz="2800" b="1" dirty="0" smtClean="0"/>
              <a:t>клеточное </a:t>
            </a:r>
            <a:r>
              <a:rPr lang="ru-RU" sz="2800" b="1" dirty="0" smtClean="0"/>
              <a:t>строение живых организмов — свидетельство единства их происхождения.</a:t>
            </a:r>
            <a:endParaRPr lang="ru-RU" sz="2800" dirty="0" smtClean="0"/>
          </a:p>
          <a:p>
            <a:pPr algn="ctr"/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1138" name="Picture 2" descr="http://img3.proshkolu.ru/content/media/pic/std/2000000/1903000/1902103-2208097318a44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573528"/>
            <a:ext cx="71287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Домашнее задание</a:t>
            </a:r>
          </a:p>
          <a:p>
            <a:pPr algn="ctr"/>
            <a:endParaRPr lang="ru-RU" sz="4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8000" b="1" dirty="0" smtClean="0"/>
              <a:t>Стр. </a:t>
            </a:r>
            <a:r>
              <a:rPr lang="ru-RU" sz="8000" b="1" dirty="0" smtClean="0"/>
              <a:t>16-44</a:t>
            </a:r>
            <a:endParaRPr lang="ru-RU" sz="80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0" y="0"/>
          <a:ext cx="9144000" cy="5143500"/>
        </p:xfrm>
        <a:graphic>
          <a:graphicData uri="http://schemas.openxmlformats.org/presentationml/2006/ole">
            <p:oleObj spid="_x0000_s52225" name="Слайд" r:id="rId3" imgW="4570489" imgH="3427399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Рисунок 4" descr="38fd75688c7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482204"/>
            <a:ext cx="2636838" cy="110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2196701"/>
            <a:ext cx="8358246" cy="255454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</a:rPr>
              <a:t>Спасибо за внимание</a:t>
            </a:r>
          </a:p>
        </p:txBody>
      </p:sp>
    </p:spTree>
    <p:custDataLst>
      <p:tags r:id="rId1"/>
    </p:custDataLst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44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1138" name="Picture 2" descr="http://img3.proshkolu.ru/content/media/pic/std/2000000/1903000/1902103-2208097318a44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55576" y="519522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Тема: </a:t>
            </a:r>
          </a:p>
          <a:p>
            <a:pPr algn="ctr"/>
            <a:r>
              <a:rPr lang="ru-RU" sz="3600" b="1" i="1" dirty="0" smtClean="0">
                <a:solidFill>
                  <a:schemeClr val="tx2"/>
                </a:solidFill>
              </a:rPr>
              <a:t>Строение и функции клетки. Обмен веществ и превращение энергии в клетке. </a:t>
            </a:r>
            <a:endParaRPr lang="ru-RU" sz="3600" b="1" i="1" dirty="0" smtClean="0">
              <a:solidFill>
                <a:schemeClr val="tx2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2"/>
                </a:solidFill>
              </a:rPr>
              <a:t>Жизненный </a:t>
            </a:r>
            <a:r>
              <a:rPr lang="ru-RU" sz="3600" b="1" i="1" dirty="0" smtClean="0">
                <a:solidFill>
                  <a:schemeClr val="tx2"/>
                </a:solidFill>
              </a:rPr>
              <a:t>цикл </a:t>
            </a:r>
            <a:r>
              <a:rPr lang="ru-RU" sz="3600" b="1" i="1" dirty="0" smtClean="0">
                <a:solidFill>
                  <a:schemeClr val="tx2"/>
                </a:solidFill>
              </a:rPr>
              <a:t>клетки.</a:t>
            </a:r>
            <a:endParaRPr lang="ru-RU" sz="3600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444209" y="519522"/>
            <a:ext cx="1785937" cy="910829"/>
            <a:chOff x="1920" y="0"/>
            <a:chExt cx="1872" cy="1872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2" name="Picture 10" descr="ag00428_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1" descr="ag0021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Схема 13"/>
          <p:cNvGraphicFramePr/>
          <p:nvPr/>
        </p:nvGraphicFramePr>
        <p:xfrm>
          <a:off x="1115616" y="339502"/>
          <a:ext cx="734481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6948264" y="627534"/>
            <a:ext cx="1785937" cy="910829"/>
            <a:chOff x="1920" y="0"/>
            <a:chExt cx="1872" cy="1872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7" name="Picture 10" descr="ag00428_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1" descr="ag00218_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396044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/>
          </a:p>
          <a:p>
            <a:pPr algn="ctr"/>
            <a:endParaRPr lang="ru-RU" sz="6600" dirty="0"/>
          </a:p>
        </p:txBody>
      </p:sp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395536" y="-2650863"/>
            <a:ext cx="756084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учебнике на странице 17 (рисунок 1.5) рассмотрите строение прокариотической клетки.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11560" y="1995686"/>
          <a:ext cx="822960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Клетка животного организма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Растительная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клетка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249492"/>
            <a:ext cx="396044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/>
          </a:p>
          <a:p>
            <a:pPr algn="ctr"/>
            <a:endParaRPr lang="ru-RU" sz="6600" dirty="0"/>
          </a:p>
        </p:txBody>
      </p:sp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179512" y="-278640"/>
            <a:ext cx="896448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учебнике на странице 18 (рисунок 1.7) рассмотрите строение эукариотической клетки. Сделайте сравнительный анализ. Заполните таблицу «Органоиды клетки  животного организма и растительной клетки»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6876256" y="3939902"/>
            <a:ext cx="1785937" cy="910829"/>
            <a:chOff x="1920" y="0"/>
            <a:chExt cx="1872" cy="1872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0" name="Picture 10" descr="ag00428_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ag00218_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8568952" cy="978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  Значение биологии.</a:t>
            </a:r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 К началу XXI в. биология стала реальной производительной силой, научной основой взаимоотношений общества и природы. Только при знании и соблюдении биологических законов возможно длительное </a:t>
            </a:r>
            <a:r>
              <a:rPr lang="ru-RU" sz="3600" b="1" i="1" dirty="0" smtClean="0"/>
              <a:t>устойчиво</a:t>
            </a:r>
            <a:endParaRPr lang="ru-RU" sz="4800" dirty="0" smtClean="0"/>
          </a:p>
          <a:p>
            <a:pPr algn="ctr"/>
            <a:endParaRPr lang="ru-RU" sz="6000" dirty="0" smtClean="0"/>
          </a:p>
          <a:p>
            <a:pPr algn="ctr"/>
            <a:endParaRPr lang="ru-RU" sz="2800" dirty="0" smtClean="0"/>
          </a:p>
          <a:p>
            <a:pPr algn="ctr"/>
            <a:endParaRPr lang="ru-RU" sz="4400" dirty="0" smtClean="0"/>
          </a:p>
          <a:p>
            <a:pPr algn="ctr"/>
            <a:endParaRPr lang="ru-RU" sz="32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7200" dirty="0"/>
          </a:p>
        </p:txBody>
      </p:sp>
      <p:pic>
        <p:nvPicPr>
          <p:cNvPr id="6" name="Picture 2" descr="http://player.myshared.ru/1017774/data/images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3478"/>
            <a:ext cx="9144000" cy="51435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79512" y="339502"/>
            <a:ext cx="87849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Работа с учебником. Страница 27-29. Прочитайте. Письменно ответьте на вопросы: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-Что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такое вирус?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-Имеют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 клеточное строение вирусы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-Назовите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формы существования вирусов.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-Где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размножаются вирусы?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каком году и кем были открыты вирусы?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-Из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чего состоят простые вирусы?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-Из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чего состоят сложные вирусы?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-Клеточные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организмы имеют две нуклеиновые кислоты –ДНК и РНК. А какие нуклеиновые кислоты содержатся в вирусах?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-Опишите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путь проникновения  в клетку  у вирусов бактерий – бактериофагов.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-Какие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болезни вызывают вирусы у человека?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-Перечислите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болезни животных  вызванные вирусами.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-При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каких условиях вирусы могут погибнуть?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6084168" y="1419622"/>
            <a:ext cx="1785937" cy="910829"/>
            <a:chOff x="1920" y="0"/>
            <a:chExt cx="1872" cy="1872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7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8568952" cy="978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  Значение биологии.</a:t>
            </a:r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 К началу XXI в. биология стала реальной производительной силой, научной основой взаимоотношений общества и природы. Только при знании и соблюдении биологических законов возможно длительное </a:t>
            </a:r>
            <a:r>
              <a:rPr lang="ru-RU" sz="3600" b="1" i="1" dirty="0" smtClean="0"/>
              <a:t>устойчиво</a:t>
            </a:r>
            <a:endParaRPr lang="ru-RU" sz="4800" dirty="0" smtClean="0"/>
          </a:p>
          <a:p>
            <a:pPr algn="ctr"/>
            <a:endParaRPr lang="ru-RU" sz="6000" dirty="0" smtClean="0"/>
          </a:p>
          <a:p>
            <a:pPr algn="ctr"/>
            <a:endParaRPr lang="ru-RU" sz="2800" dirty="0" smtClean="0"/>
          </a:p>
          <a:p>
            <a:pPr algn="ctr"/>
            <a:endParaRPr lang="ru-RU" sz="4400" dirty="0" smtClean="0"/>
          </a:p>
          <a:p>
            <a:pPr algn="ctr"/>
            <a:endParaRPr lang="ru-RU" sz="32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7200" dirty="0"/>
          </a:p>
        </p:txBody>
      </p:sp>
      <p:pic>
        <p:nvPicPr>
          <p:cNvPr id="6" name="Picture 2" descr="http://player.myshared.ru/1017774/data/images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3478"/>
            <a:ext cx="9144000" cy="51435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79512" y="339502"/>
            <a:ext cx="878497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Работа с учебником. Страница 30-36. Прочитайте. Письменно ответьте на вопросы: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-Что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такое метаболизм? 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-Что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собой представляет Пластический обмен? 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-Что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собой представляет Энергетический обмен? 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чем состоит суть Пластического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обмена?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-Что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такое диссимиляция? 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-Перечислите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этапы Энергетического  обмена.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6444208" y="1419622"/>
            <a:ext cx="1785937" cy="910829"/>
            <a:chOff x="1920" y="0"/>
            <a:chExt cx="1872" cy="1872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0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8568952" cy="1052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  Значение биологии.</a:t>
            </a:r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 К началу XXI в. биология стала реальной производительной силой, научной основой взаимоотношений общества и природы. Только при знании и соблюдении биологических законов возможно длительное </a:t>
            </a:r>
            <a:r>
              <a:rPr lang="ru-RU" sz="3600" b="1" i="1" dirty="0" smtClean="0"/>
              <a:t>устойчивое</a:t>
            </a:r>
            <a:endParaRPr lang="ru-RU" sz="3600" dirty="0" smtClean="0"/>
          </a:p>
          <a:p>
            <a:pPr algn="ctr"/>
            <a:endParaRPr lang="ru-RU" sz="4800" dirty="0" smtClean="0"/>
          </a:p>
          <a:p>
            <a:pPr algn="ctr"/>
            <a:endParaRPr lang="ru-RU" sz="6000" dirty="0" smtClean="0"/>
          </a:p>
          <a:p>
            <a:pPr algn="ctr"/>
            <a:endParaRPr lang="ru-RU" sz="2800" dirty="0" smtClean="0"/>
          </a:p>
          <a:p>
            <a:pPr algn="ctr"/>
            <a:endParaRPr lang="ru-RU" sz="4400" dirty="0" smtClean="0"/>
          </a:p>
          <a:p>
            <a:pPr algn="ctr"/>
            <a:endParaRPr lang="ru-RU" sz="32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7200" dirty="0"/>
          </a:p>
        </p:txBody>
      </p:sp>
      <p:pic>
        <p:nvPicPr>
          <p:cNvPr id="6" name="Picture 2" descr="http://player.myshared.ru/1017774/data/images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411510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Около ста лет назад исследования строения, функций, состава, развития клеток оформились в особую биологическую науку — цитологию (от греч. </a:t>
            </a:r>
            <a:r>
              <a:rPr lang="ru-RU" sz="4400" b="1" i="1" dirty="0" err="1" smtClean="0"/>
              <a:t>cytos</a:t>
            </a:r>
            <a:r>
              <a:rPr lang="ru-RU" sz="4400" b="1" i="1" dirty="0" smtClean="0"/>
              <a:t> — клетка + </a:t>
            </a:r>
            <a:r>
              <a:rPr lang="ru-RU" sz="4400" b="1" i="1" dirty="0" err="1" smtClean="0"/>
              <a:t>logos</a:t>
            </a:r>
            <a:r>
              <a:rPr lang="ru-RU" sz="4400" b="1" i="1" dirty="0" smtClean="0"/>
              <a:t> — наука).</a:t>
            </a:r>
            <a:r>
              <a:rPr lang="ru-RU" sz="4400" dirty="0" smtClean="0"/>
              <a:t> </a:t>
            </a:r>
            <a:endParaRPr lang="ru-RU" sz="4400" dirty="0">
              <a:solidFill>
                <a:srgbClr val="C00000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804249" y="3975906"/>
            <a:ext cx="1785937" cy="910829"/>
            <a:chOff x="1920" y="0"/>
            <a:chExt cx="1872" cy="1872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1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  <p:pic>
        <p:nvPicPr>
          <p:cNvPr id="14" name="Picture 2" descr="http://player.myshared.ru/1211920/data/images/img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051720" y="411510"/>
            <a:ext cx="65527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Деление </a:t>
            </a:r>
            <a:r>
              <a:rPr lang="ru-RU" sz="3600" b="1" dirty="0" smtClean="0">
                <a:solidFill>
                  <a:srgbClr val="C00000"/>
                </a:solidFill>
              </a:rPr>
              <a:t>клетки.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 </a:t>
            </a:r>
          </a:p>
          <a:p>
            <a:pPr algn="ctr"/>
            <a:r>
              <a:rPr lang="ru-RU" b="1" dirty="0" smtClean="0"/>
              <a:t> </a:t>
            </a:r>
            <a:r>
              <a:rPr lang="ru-RU" sz="3600" b="1" dirty="0" smtClean="0">
                <a:solidFill>
                  <a:schemeClr val="tx2"/>
                </a:solidFill>
              </a:rPr>
              <a:t>Деление клетки </a:t>
            </a:r>
            <a:r>
              <a:rPr lang="ru-RU" sz="3600" b="1" dirty="0" smtClean="0"/>
              <a:t>— основа размножения и индивидуального </a:t>
            </a:r>
            <a:r>
              <a:rPr lang="ru-RU" sz="3600" b="1" dirty="0" smtClean="0"/>
              <a:t>развития </a:t>
            </a:r>
            <a:r>
              <a:rPr lang="ru-RU" sz="3600" b="1" dirty="0" smtClean="0"/>
              <a:t>организмов. Увеличение числа клеток происходит в </a:t>
            </a:r>
            <a:r>
              <a:rPr lang="ru-RU" sz="3600" b="1" dirty="0" smtClean="0"/>
              <a:t>результате </a:t>
            </a:r>
            <a:r>
              <a:rPr lang="ru-RU" sz="3600" b="1" dirty="0" smtClean="0"/>
              <a:t>их деления.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467544" y="1995686"/>
            <a:ext cx="1785937" cy="910829"/>
            <a:chOff x="1920" y="0"/>
            <a:chExt cx="1872" cy="1872"/>
          </a:xfrm>
        </p:grpSpPr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9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player.myshared.ru/835326/data/images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49492"/>
            <a:ext cx="8568952" cy="1052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  Значение биологии.</a:t>
            </a:r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 К началу XXI в. биология стала реальной производительной силой, научной основой взаимоотношений общества и природы. Только при знании и соблюдении биологических законов возможно длительное </a:t>
            </a:r>
            <a:r>
              <a:rPr lang="ru-RU" sz="3600" b="1" i="1" dirty="0" smtClean="0"/>
              <a:t>устойчивое</a:t>
            </a:r>
            <a:endParaRPr lang="ru-RU" sz="3600" dirty="0" smtClean="0"/>
          </a:p>
          <a:p>
            <a:pPr algn="ctr"/>
            <a:endParaRPr lang="ru-RU" sz="4800" dirty="0" smtClean="0"/>
          </a:p>
          <a:p>
            <a:pPr algn="ctr"/>
            <a:endParaRPr lang="ru-RU" sz="6000" dirty="0" smtClean="0"/>
          </a:p>
          <a:p>
            <a:pPr algn="ctr"/>
            <a:endParaRPr lang="ru-RU" sz="2800" dirty="0" smtClean="0"/>
          </a:p>
          <a:p>
            <a:pPr algn="ctr"/>
            <a:endParaRPr lang="ru-RU" sz="4400" dirty="0" smtClean="0"/>
          </a:p>
          <a:p>
            <a:pPr algn="ctr"/>
            <a:endParaRPr lang="ru-RU" sz="32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7200" dirty="0"/>
          </a:p>
        </p:txBody>
      </p:sp>
      <p:pic>
        <p:nvPicPr>
          <p:cNvPr id="6" name="Picture 2" descr="http://player.myshared.ru/1017774/data/images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411510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Около ста лет назад исследования строения, функций, состава, развития клеток оформились в особую биологическую науку — цитологию (от греч. </a:t>
            </a:r>
            <a:r>
              <a:rPr lang="ru-RU" sz="4400" b="1" i="1" dirty="0" err="1" smtClean="0"/>
              <a:t>cytos</a:t>
            </a:r>
            <a:r>
              <a:rPr lang="ru-RU" sz="4400" b="1" i="1" dirty="0" smtClean="0"/>
              <a:t> — клетка + </a:t>
            </a:r>
            <a:r>
              <a:rPr lang="ru-RU" sz="4400" b="1" i="1" dirty="0" err="1" smtClean="0"/>
              <a:t>logos</a:t>
            </a:r>
            <a:r>
              <a:rPr lang="ru-RU" sz="4400" b="1" i="1" dirty="0" smtClean="0"/>
              <a:t> — наука).</a:t>
            </a:r>
            <a:r>
              <a:rPr lang="ru-RU" sz="4400" dirty="0" smtClean="0"/>
              <a:t> </a:t>
            </a:r>
            <a:endParaRPr lang="ru-RU" sz="4400" dirty="0">
              <a:solidFill>
                <a:srgbClr val="C00000"/>
              </a:solidFill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804249" y="3975906"/>
            <a:ext cx="1785937" cy="910829"/>
            <a:chOff x="1920" y="0"/>
            <a:chExt cx="1872" cy="1872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1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  <p:pic>
        <p:nvPicPr>
          <p:cNvPr id="14" name="Picture 2" descr="http://player.myshared.ru/1211920/data/images/img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051720" y="411510"/>
            <a:ext cx="65527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</a:p>
          <a:p>
            <a:pPr algn="ctr"/>
            <a:r>
              <a:rPr lang="ru-RU" b="1" dirty="0" smtClean="0"/>
              <a:t> </a:t>
            </a:r>
            <a:r>
              <a:rPr lang="ru-RU" sz="3600" b="1" dirty="0" smtClean="0">
                <a:solidFill>
                  <a:schemeClr val="tx2"/>
                </a:solidFill>
              </a:rPr>
              <a:t>Жизненный </a:t>
            </a:r>
            <a:r>
              <a:rPr lang="ru-RU" sz="3600" b="1" dirty="0" smtClean="0">
                <a:solidFill>
                  <a:schemeClr val="tx2"/>
                </a:solidFill>
              </a:rPr>
              <a:t>цикл клетки </a:t>
            </a:r>
            <a:r>
              <a:rPr lang="ru-RU" sz="3600" b="1" dirty="0" smtClean="0"/>
              <a:t>— это ее развитие от момента возникновения в результате предшествующего деления до ее гибели или до следующего деления.</a:t>
            </a:r>
            <a:endParaRPr lang="ru-RU" sz="3600" dirty="0"/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467544" y="1995686"/>
            <a:ext cx="1785937" cy="910829"/>
            <a:chOff x="1920" y="0"/>
            <a:chExt cx="1872" cy="1872"/>
          </a:xfrm>
        </p:grpSpPr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19" name="Picture 10" descr="ag00428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 descr="ag00218_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2160" y="1248"/>
              <a:ext cx="1489" cy="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1200" b="1" dirty="0">
                  <a:solidFill>
                    <a:srgbClr val="FF9933"/>
                  </a:solidFill>
                  <a:latin typeface="Arial Narrow" pitchFamily="34" charset="0"/>
                </a:rPr>
                <a:t>Запись в тетрадь</a:t>
              </a:r>
            </a:p>
          </p:txBody>
        </p:sp>
      </p:grp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740</Words>
  <Application>Microsoft Office PowerPoint</Application>
  <PresentationFormat>Экран (16:9)</PresentationFormat>
  <Paragraphs>169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33</cp:revision>
  <dcterms:created xsi:type="dcterms:W3CDTF">2016-01-08T07:50:13Z</dcterms:created>
  <dcterms:modified xsi:type="dcterms:W3CDTF">2016-01-17T04:05:56Z</dcterms:modified>
</cp:coreProperties>
</file>